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28" r:id="rId4"/>
    <p:sldId id="319" r:id="rId5"/>
    <p:sldId id="320" r:id="rId6"/>
    <p:sldId id="321" r:id="rId7"/>
    <p:sldId id="367" r:id="rId8"/>
    <p:sldId id="368" r:id="rId9"/>
    <p:sldId id="324" r:id="rId10"/>
    <p:sldId id="370" r:id="rId11"/>
    <p:sldId id="371" r:id="rId12"/>
    <p:sldId id="372" r:id="rId13"/>
    <p:sldId id="373" r:id="rId14"/>
    <p:sldId id="366" r:id="rId15"/>
    <p:sldId id="374" r:id="rId16"/>
    <p:sldId id="375" r:id="rId17"/>
    <p:sldId id="376" r:id="rId18"/>
    <p:sldId id="377" r:id="rId19"/>
    <p:sldId id="378" r:id="rId20"/>
    <p:sldId id="379" r:id="rId21"/>
    <p:sldId id="380" r:id="rId22"/>
    <p:sldId id="381" r:id="rId23"/>
    <p:sldId id="382" r:id="rId24"/>
    <p:sldId id="383" r:id="rId25"/>
    <p:sldId id="384" r:id="rId26"/>
    <p:sldId id="385" r:id="rId27"/>
    <p:sldId id="386" r:id="rId28"/>
    <p:sldId id="387" r:id="rId29"/>
    <p:sldId id="388" r:id="rId30"/>
    <p:sldId id="389" r:id="rId31"/>
    <p:sldId id="390" r:id="rId32"/>
    <p:sldId id="391" r:id="rId33"/>
    <p:sldId id="392" r:id="rId34"/>
    <p:sldId id="393" r:id="rId35"/>
    <p:sldId id="394" r:id="rId36"/>
    <p:sldId id="395" r:id="rId37"/>
    <p:sldId id="396" r:id="rId38"/>
    <p:sldId id="344" r:id="rId39"/>
    <p:sldId id="398" r:id="rId40"/>
    <p:sldId id="399" r:id="rId41"/>
    <p:sldId id="400" r:id="rId42"/>
    <p:sldId id="401" r:id="rId43"/>
    <p:sldId id="402" r:id="rId44"/>
    <p:sldId id="397" r:id="rId45"/>
  </p:sldIdLst>
  <p:sldSz cx="12192000" cy="6858000"/>
  <p:notesSz cx="6858000" cy="9144000"/>
  <p:defaultTextStyle>
    <a:defPPr>
      <a:defRPr lang="en-M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0D873B-0293-4502-B184-9EDBDBA7AE60}" v="49" dt="2021-11-07T21:49:51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65974-AC48-4046-91AC-68D603EE9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M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5E271D-8A50-42D3-B0AC-0F0814D43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82259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34047-F90E-4006-AA59-1D2BD9D35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M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6EB6A-54C2-4941-97A6-DA473B0BA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284213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3B472-C8AF-48C9-8B64-A4F2CF44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M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12EE14-7283-46FE-AEA5-B3127EA8E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49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B8AF4-4CDE-4F12-B1EF-B72A46A38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M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F9131-8239-4D3B-B1E0-8741A94C7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81AA1-9E68-4964-B33B-861573521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177762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BF6AE-0FB9-45E6-A8D6-F33E24376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M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47ADB-81CC-4B38-A306-F2A6B40B8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B9BFDF-6BFB-4903-9770-CD2784488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AC1658-2817-4259-B495-480E1D0699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257C4B-E1BE-416C-8729-D8974FBC87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246344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BC551-90D6-4AAB-B4DC-0B4AF85F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214286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378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D4401-6A24-4758-9DB4-CB475CFF9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9B3B2-A953-4057-9981-B75235905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92726-031D-4DE9-A51B-12FE56DD9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88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B7390-4B1D-4E90-A1FE-1598FEA1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EFA90A-67B1-407C-A43B-DB60E0E033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E2630-55A0-44E9-9B12-4FD4418A88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385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5E33B-F655-4E14-B405-E7328765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M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2C3E53-A8CA-4B12-8922-D3CDA9B86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209271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ED24C-53E4-4327-BCCC-F8269E4B95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CF4516-C7F2-4E1A-BB56-DE81378BA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1639922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Text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F4E642C-A7CC-5849-B2A2-E9A71D7B74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45250"/>
            <a:ext cx="12192000" cy="412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09D060-62CD-FF4A-9EE3-AA92F97076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912" y="2290147"/>
            <a:ext cx="669926" cy="644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676124-BE58-A44D-9730-D70DB4DA10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26" y="355018"/>
            <a:ext cx="915955" cy="240689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CCDEC25-34F7-1E4C-809F-D53D5DCF26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35743" y="344235"/>
            <a:ext cx="5736233" cy="18330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00">
                <a:solidFill>
                  <a:srgbClr val="091A34"/>
                </a:solidFill>
                <a:latin typeface="Poppins" pitchFamily="2" charset="77"/>
                <a:cs typeface="Poppins" pitchFamily="2" charset="77"/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Write Presentation Title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CE2A3B3-E17D-A845-9E0A-A88899A850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1540" y="2694670"/>
            <a:ext cx="7150899" cy="2900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 u="none">
                <a:solidFill>
                  <a:srgbClr val="091A34"/>
                </a:solidFill>
                <a:latin typeface="Myriad Pro" panose="020B0503030403020204" pitchFamily="34" charset="0"/>
                <a:cs typeface="Poppins Light" pitchFamily="2" charset="77"/>
              </a:defRPr>
            </a:lvl1pPr>
          </a:lstStyle>
          <a:p>
            <a:pPr lvl="0"/>
            <a:r>
              <a:rPr lang="en-US" dirty="0"/>
              <a:t>Write Body text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052B68F-34BD-9B41-BD5B-CC547D7D326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51541" y="1558503"/>
            <a:ext cx="7150898" cy="6634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200" b="0" i="0">
                <a:solidFill>
                  <a:srgbClr val="091A34"/>
                </a:solidFill>
                <a:latin typeface="Myriad Pro" panose="020B0503030403020204" pitchFamily="34" charset="0"/>
                <a:cs typeface="Poppins Medium" pitchFamily="2" charset="77"/>
              </a:defRPr>
            </a:lvl1pPr>
          </a:lstStyle>
          <a:p>
            <a:pPr lvl="0"/>
            <a:r>
              <a:rPr lang="en-US" dirty="0"/>
              <a:t>Write Title Here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2FB1874-B9F4-F34A-BA09-7F02F2A90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8776" y="6529922"/>
            <a:ext cx="2743200" cy="223964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/>
              <a:t>Page - </a:t>
            </a:r>
            <a:fld id="{9FC8088D-952C-F543-9FF7-51DCDEF3C3B9}" type="slidenum">
              <a:rPr lang="en-US" b="1" smtClean="0"/>
              <a:pPr/>
              <a:t>‹#›</a:t>
            </a:fld>
            <a:endParaRPr lang="en-US" b="1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ECD2C0A-B9E6-754C-A186-588EA54E3F7E}"/>
              </a:ext>
            </a:extLst>
          </p:cNvPr>
          <p:cNvSpPr txBox="1">
            <a:spLocks/>
          </p:cNvSpPr>
          <p:nvPr userDrawn="1"/>
        </p:nvSpPr>
        <p:spPr>
          <a:xfrm>
            <a:off x="1055495" y="6538974"/>
            <a:ext cx="42734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100" b="0" i="0" kern="1200">
                <a:solidFill>
                  <a:schemeClr val="bg1"/>
                </a:solidFill>
                <a:latin typeface="Playfair Display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latin typeface="Myriad Pro" panose="020B0503030403020204" pitchFamily="34" charset="0"/>
                <a:cs typeface="Poppins" pitchFamily="2" charset="77"/>
              </a:rPr>
              <a:t>©Copyright 2021 | Malta Financial Services Authority</a:t>
            </a:r>
          </a:p>
        </p:txBody>
      </p:sp>
    </p:spTree>
    <p:extLst>
      <p:ext uri="{BB962C8B-B14F-4D97-AF65-F5344CB8AC3E}">
        <p14:creationId xmlns:p14="http://schemas.microsoft.com/office/powerpoint/2010/main" val="235114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3A9FCD1-329D-4941-A1FA-797CE7ACA9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5F9B"/>
          </a:solidFill>
          <a:ln>
            <a:solidFill>
              <a:srgbClr val="425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T">
              <a:solidFill>
                <a:schemeClr val="bg1"/>
              </a:solidFill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3EC9245E-9EE6-4E43-83DC-6BF001445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MT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A4A6DCB-8420-4722-9045-09491A2E0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  <p:pic>
        <p:nvPicPr>
          <p:cNvPr id="10" name="Picture 9" descr="A close - up of a logo&#10;&#10;Description automatically generated with medium confidence">
            <a:extLst>
              <a:ext uri="{FF2B5EF4-FFF2-40B4-BE49-F238E27FC236}">
                <a16:creationId xmlns:a16="http://schemas.microsoft.com/office/drawing/2014/main" id="{AEB366D6-C34D-4C24-964F-4F642F09BD1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944" y="5144930"/>
            <a:ext cx="2404056" cy="171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7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604FE-80D2-4777-864A-0F925AA764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</a:t>
            </a:r>
            <a:r>
              <a:rPr lang="en-US" dirty="0" err="1"/>
              <a:t>Organisational</a:t>
            </a:r>
            <a:r>
              <a:rPr lang="en-US" dirty="0"/>
              <a:t> Change and Development</a:t>
            </a:r>
            <a:endParaRPr lang="en-M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2CD1A9-0543-4D87-B3C8-71052EF3B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35413"/>
            <a:ext cx="9144000" cy="1655762"/>
          </a:xfrm>
        </p:spPr>
        <p:txBody>
          <a:bodyPr/>
          <a:lstStyle/>
          <a:p>
            <a:r>
              <a:rPr lang="en-US" dirty="0"/>
              <a:t>Calvin Cassar</a:t>
            </a:r>
          </a:p>
          <a:p>
            <a:r>
              <a:rPr lang="en-US" dirty="0"/>
              <a:t>19/11/21</a:t>
            </a:r>
            <a:endParaRPr lang="en-MT" dirty="0"/>
          </a:p>
        </p:txBody>
      </p:sp>
    </p:spTree>
    <p:extLst>
      <p:ext uri="{BB962C8B-B14F-4D97-AF65-F5344CB8AC3E}">
        <p14:creationId xmlns:p14="http://schemas.microsoft.com/office/powerpoint/2010/main" val="834887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773F9-7E5B-4530-B40C-6EF37E4D3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A4292-7924-4D67-AE36-D492886FD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Ice Breaker</a:t>
            </a:r>
          </a:p>
          <a:p>
            <a:r>
              <a:rPr lang="en-US" dirty="0"/>
              <a:t>Understanding Change</a:t>
            </a:r>
          </a:p>
          <a:p>
            <a:r>
              <a:rPr lang="en-US" dirty="0"/>
              <a:t>Models of Change</a:t>
            </a:r>
          </a:p>
          <a:p>
            <a:pPr lvl="1"/>
            <a:r>
              <a:rPr lang="en-US" dirty="0"/>
              <a:t>Lewin</a:t>
            </a:r>
          </a:p>
          <a:p>
            <a:pPr lvl="1"/>
            <a:r>
              <a:rPr lang="en-US" dirty="0"/>
              <a:t>Kotter</a:t>
            </a:r>
          </a:p>
          <a:p>
            <a:pPr lvl="1"/>
            <a:r>
              <a:rPr lang="en-US" dirty="0"/>
              <a:t>Kubler-Ross</a:t>
            </a:r>
          </a:p>
          <a:p>
            <a:r>
              <a:rPr lang="en-US" dirty="0"/>
              <a:t>The Role of Leadership in Change</a:t>
            </a:r>
          </a:p>
        </p:txBody>
      </p:sp>
    </p:spTree>
    <p:extLst>
      <p:ext uri="{BB962C8B-B14F-4D97-AF65-F5344CB8AC3E}">
        <p14:creationId xmlns:p14="http://schemas.microsoft.com/office/powerpoint/2010/main" val="1330131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- </a:t>
            </a:r>
            <a:fld id="{9FC8088D-952C-F543-9FF7-51DCDEF3C3B9}" type="slidenum">
              <a:rPr lang="en-US" b="1" smtClean="0"/>
              <a:pPr/>
              <a:t>3</a:t>
            </a:fld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22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02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0000" lnSpcReduction="20000"/>
          </a:bodyPr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- </a:t>
            </a:r>
            <a:fld id="{9FC8088D-952C-F543-9FF7-51DCDEF3C3B9}" type="slidenum">
              <a:rPr lang="en-US" b="1" smtClean="0"/>
              <a:pPr/>
              <a:t>4</a:t>
            </a:fld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65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- </a:t>
            </a:r>
            <a:fld id="{9FC8088D-952C-F543-9FF7-51DCDEF3C3B9}" type="slidenum">
              <a:rPr lang="en-US" b="1" smtClean="0"/>
              <a:pPr/>
              <a:t>5</a:t>
            </a:fld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6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0000" lnSpcReduction="20000"/>
          </a:bodyPr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- </a:t>
            </a:r>
            <a:fld id="{9FC8088D-952C-F543-9FF7-51DCDEF3C3B9}" type="slidenum">
              <a:rPr lang="en-US" b="1" smtClean="0"/>
              <a:pPr/>
              <a:t>6</a:t>
            </a:fld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0825"/>
            <a:ext cx="12192000" cy="7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30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51F8DBC-C3C3-46A4-B7EC-098B97F3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Related image">
            <a:extLst>
              <a:ext uri="{FF2B5EF4-FFF2-40B4-BE49-F238E27FC236}">
                <a16:creationId xmlns:a16="http://schemas.microsoft.com/office/drawing/2014/main" id="{A79CD3CB-46B8-4CE7-90C1-35A66AE65F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9531" y="0"/>
            <a:ext cx="6360389" cy="687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263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A8CDDC-ACB0-4275-8FEF-BE257D8A2B6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901414" y="0"/>
            <a:ext cx="838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86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- </a:t>
            </a:r>
            <a:fld id="{9FC8088D-952C-F543-9FF7-51DCDEF3C3B9}" type="slidenum">
              <a:rPr lang="en-US" b="1" smtClean="0"/>
              <a:pPr/>
              <a:t>9</a:t>
            </a:fld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9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29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83397F5-90D5-482A-9B11-29CC1EFBF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Change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A350E5-CF9B-4121-AE07-09F2D06F9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The Merriam- Webster Online Dictionary defines ‘Change’ as:</a:t>
            </a:r>
          </a:p>
          <a:p>
            <a:r>
              <a:rPr lang="en-GB" sz="2800" dirty="0"/>
              <a:t>a: to make different in some particular</a:t>
            </a:r>
          </a:p>
          <a:p>
            <a:r>
              <a:rPr lang="en-GB" sz="2800" dirty="0"/>
              <a:t>b : to make radically different </a:t>
            </a:r>
          </a:p>
          <a:p>
            <a:r>
              <a:rPr lang="en-GB" sz="2800" dirty="0"/>
              <a:t>c : to replace with another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271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2A5B2-0CBB-44B3-90DE-A7E9C3BDC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E86A5-2C71-4242-864E-963E0B010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080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Within Organisations there is recognition that change is important for allowing retention of a competitive edge.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“Business as usual" </a:t>
            </a:r>
            <a:r>
              <a:rPr lang="en-GB" sz="2800" b="1" dirty="0"/>
              <a:t>is</a:t>
            </a:r>
            <a:r>
              <a:rPr lang="en-GB" sz="2800" dirty="0"/>
              <a:t> change.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We all see the value of change, but in turn we all tend to resist change. </a:t>
            </a:r>
          </a:p>
          <a:p>
            <a:endParaRPr lang="en-US" dirty="0"/>
          </a:p>
        </p:txBody>
      </p:sp>
      <p:pic>
        <p:nvPicPr>
          <p:cNvPr id="4" name="Picture 2" descr="Image result for immanuel kant">
            <a:extLst>
              <a:ext uri="{FF2B5EF4-FFF2-40B4-BE49-F238E27FC236}">
                <a16:creationId xmlns:a16="http://schemas.microsoft.com/office/drawing/2014/main" id="{C87C8E66-63C3-428E-990E-F47D209C5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559" y="1690688"/>
            <a:ext cx="2348753" cy="338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365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4838A-784C-4E8A-B4B7-309DCDFC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A8CBC-812E-4365-AF8A-87F224060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Organisations are involved in the management of different types of change. These include:</a:t>
            </a:r>
          </a:p>
          <a:p>
            <a:pPr lvl="1"/>
            <a:endParaRPr lang="en-GB" sz="2800" dirty="0"/>
          </a:p>
          <a:p>
            <a:pPr lvl="1"/>
            <a:r>
              <a:rPr lang="en-GB" sz="2800" dirty="0"/>
              <a:t>Structural Change</a:t>
            </a:r>
          </a:p>
          <a:p>
            <a:pPr lvl="1"/>
            <a:r>
              <a:rPr lang="en-GB" sz="2800" dirty="0"/>
              <a:t>Strategic Change</a:t>
            </a:r>
          </a:p>
          <a:p>
            <a:pPr lvl="1"/>
            <a:r>
              <a:rPr lang="en-GB" sz="2800" dirty="0"/>
              <a:t>People Change</a:t>
            </a:r>
          </a:p>
          <a:p>
            <a:pPr lvl="1"/>
            <a:r>
              <a:rPr lang="en-GB" sz="2800" dirty="0"/>
              <a:t>Change in Processes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450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- </a:t>
            </a:r>
            <a:fld id="{9FC8088D-952C-F543-9FF7-51DCDEF3C3B9}" type="slidenum">
              <a:rPr lang="en-US" b="1" smtClean="0"/>
              <a:pPr/>
              <a:t>13</a:t>
            </a:fld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22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92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58FBEF-3596-429D-BF3A-D72C5D6E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4E0D09-48CE-4246-9322-7EC97B3B1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Theories have tried to describe the process of change through the development of models.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A model is a representation of an idea, object, process or system that is used when variables cannot be fully controlled or isolated.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Models allow the generation of hypotheses.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Models can eventually be developed into a theory which can be used to predict phenomena given a specific set of variable.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725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B3425-12E9-4EAB-A113-C15040EA1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1F9DF-031F-49B2-B076-39B3B740D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A theory tends to be parsimonious (Occam’s Razor).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A theory can be tested.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A theory is supported by independent strands of evidence.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A theory can be refuted (</a:t>
            </a:r>
            <a:r>
              <a:rPr lang="en-GB" sz="2800" dirty="0" err="1"/>
              <a:t>falsiable</a:t>
            </a:r>
            <a:r>
              <a:rPr lang="en-GB" sz="2800" dirty="0"/>
              <a:t>), given specific observations.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A theory can be used to make predictions.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411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8B07F-0645-4F63-AC70-B804F8D4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Models for Change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011F3-5CCF-48DF-883A-B848A55D5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48550" cy="435133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Lewin’s 3-Stage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Lewin was a German-American social psychologist. He fled and was exiled from his home country.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He is widely considered to be the father of social psychology as he studied key aspects such as teams, group dynamics and organisational development.</a:t>
            </a:r>
          </a:p>
          <a:p>
            <a:endParaRPr lang="en-US" dirty="0"/>
          </a:p>
        </p:txBody>
      </p:sp>
      <p:pic>
        <p:nvPicPr>
          <p:cNvPr id="4" name="Picture 2" descr="Kurt Lewin Photo.jpg">
            <a:extLst>
              <a:ext uri="{FF2B5EF4-FFF2-40B4-BE49-F238E27FC236}">
                <a16:creationId xmlns:a16="http://schemas.microsoft.com/office/drawing/2014/main" id="{2CA2B20D-B812-4038-9E78-838CA10A8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662" y="1690688"/>
            <a:ext cx="2095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503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9DADB-676E-4AAB-AAA3-31E51D30E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DAE9C-004E-447A-A4F4-BBF641BB5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Lewin’s 3- Stage Model of Change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FC27B-6491-41BD-AFE6-DFBFD4B59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713" y="3079377"/>
            <a:ext cx="6211701" cy="313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853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90ADB-D151-4109-9D81-D487E8743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7F722-9F16-43EE-96CB-AF83E8D5E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72250" cy="4351338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Kotter’s 8-Stage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Kotter is an American researcher who in the mid-90s proposed an influential model for describing organisational change.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 model was described in </a:t>
            </a:r>
            <a:r>
              <a:rPr lang="en-GB" i="1" dirty="0"/>
              <a:t>Leading Change </a:t>
            </a:r>
            <a:r>
              <a:rPr lang="en-GB" dirty="0"/>
              <a:t>which Times Magazine listed as one of the top 25 business publications of all time. </a:t>
            </a:r>
          </a:p>
          <a:p>
            <a:endParaRPr lang="en-US" dirty="0"/>
          </a:p>
        </p:txBody>
      </p:sp>
      <p:pic>
        <p:nvPicPr>
          <p:cNvPr id="4" name="Picture 2" descr="John Kotter.JPG">
            <a:extLst>
              <a:ext uri="{FF2B5EF4-FFF2-40B4-BE49-F238E27FC236}">
                <a16:creationId xmlns:a16="http://schemas.microsoft.com/office/drawing/2014/main" id="{153D4C5E-3C71-4411-B05C-5EAA322DA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070" y="1358265"/>
            <a:ext cx="3238377" cy="366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120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A2AF5-0178-4908-ACE7-00AA74629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3F811-AC9B-494F-842F-7DF1F7F5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8660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Kotter’s 8-Stage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Step 1 – Create Urgency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Employees need to see the value of the change initiatives and this can be obtained through data and persuasion.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Look for persons who can support change.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Identify threats and opportunities.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EA3C2-EEE6-4B72-BFFA-C1CD0994B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154" y="1978025"/>
            <a:ext cx="2996606" cy="264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04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9E63D-E4D2-4C25-A7CC-086E4926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BFF73-5888-4169-B169-F466E42E4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29375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Kotter’s 8-Stage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Step 2 – Form a Powerful Coalition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Identify key stakeholders and influencers.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Work on team building within the Coalition.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Have a good mix in the team and not simply a repeat of the leader.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D7931-553F-4CB9-AE92-23005F1FB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865" y="1825625"/>
            <a:ext cx="3725335" cy="212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01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282B7-83A5-4DE4-A736-A9FAE34A5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46D0D-EC9B-4657-9280-BC8E582B6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0075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Kotter’s 8-Stage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Step 3 – Create a Vision for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Determine the values that are central for the team.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Create a strategy.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Make sure that the strategy is instilled within the change coalition.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696B77-3909-4854-A4FC-932815066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553" y="1925109"/>
            <a:ext cx="3487271" cy="207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590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C7F7E-4E2C-4F73-B152-98AB29A64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68961-C049-42FF-959D-005884466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24725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Kotter’s 8-Stage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Step 4 – Communicate the 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Vision should not be just communicated in meetings but should be part of ongoing discourse.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Address people’s concerns and anxiety openly.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Apply the vision in all aspects of organisational culture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256A51-6E4B-4C60-9C6A-E14F251D4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9219" y="1690688"/>
            <a:ext cx="3641912" cy="26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27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B32E6-3862-4531-80DC-BEC03A92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2230F-4E5A-4FB1-80B8-59569176D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48500" cy="435133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Kotter’s 8-Stage Model of Change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Step 5 – Remove Obstacles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Remove any barriers that may inhibit change.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Identify, hire or train employees who share the vision.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Recognise and rewards change agents.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DDDC6E-7078-472D-8409-56170A6FB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1353" y="1870075"/>
            <a:ext cx="3442447" cy="22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957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5DE70-767C-4B6D-834F-2928AD07A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07519-7CFD-401D-B1D6-B13BA9AAB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3420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Kotter’s 8-Stage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Step 6 – Create Short Term Wins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Success is motivating.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Through quick wins one can give a taste of the benefits through change.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Make sure that an early goal can be achieved, despite the input from critics.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5CD32E-A85A-49F2-AA95-3DCBFE37B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419" y="1825625"/>
            <a:ext cx="2935381" cy="212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21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B4353-7BC0-4186-AEB8-2551C534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06D97-D97F-4EED-8985-727864FFF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19925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Kotter’s 8-Stage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Step 7 – Build on the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After every change or success, analyse what went well and what did not.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Set goals to continue building on the momentum.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Keep ideas fresh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B9C5C0-FCB4-4A46-AF66-1205B60C2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550" y="1690688"/>
            <a:ext cx="2270973" cy="342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85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8C12B-F4C3-47E2-B95E-9EBC96D19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Models of Change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12B12-EE4A-4DF2-B20F-124A9C057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05525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/>
              <a:t>Kotter’s 8-Stage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/>
              <a:t>Step 8 – Anchor the Changes in the Corporate Culture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/>
              <a:t>For change to stick it should become part of the culture.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/>
              <a:t>Leaders should continue to be open and supportive of change.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E1A06F-635D-42D1-8E5B-8D62B8EB6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175" y="1690689"/>
            <a:ext cx="2256193" cy="303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16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2A86B-091A-471C-A14A-318298492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pic>
        <p:nvPicPr>
          <p:cNvPr id="4" name="Picture 2" descr="Image result for kotter's 8 step change model">
            <a:extLst>
              <a:ext uri="{FF2B5EF4-FFF2-40B4-BE49-F238E27FC236}">
                <a16:creationId xmlns:a16="http://schemas.microsoft.com/office/drawing/2014/main" id="{E8284297-2142-40DB-A232-4E3ED3DBFA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30" y="1825625"/>
            <a:ext cx="696214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027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BDCA4-E358-408E-B4A8-C7E4583B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976F4-D89D-419A-994E-84EE479C2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15125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Elisabeth Kubler-Ross’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Was a Swiss-American psychiatrist.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Was originally interested in studying the terminally ill.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Her most notable publication in </a:t>
            </a:r>
            <a:r>
              <a:rPr lang="en-GB" sz="2800" i="1" dirty="0"/>
              <a:t>On Death and Dying </a:t>
            </a:r>
            <a:r>
              <a:rPr lang="en-GB" sz="2800" dirty="0"/>
              <a:t>which was published in 1969.</a:t>
            </a:r>
            <a:endParaRPr lang="en-GB" sz="2800" i="1" dirty="0"/>
          </a:p>
          <a:p>
            <a:endParaRPr lang="en-US" dirty="0"/>
          </a:p>
        </p:txBody>
      </p:sp>
      <p:pic>
        <p:nvPicPr>
          <p:cNvPr id="4" name="Picture 2" descr="Image result for elizabeth kubler ross organisational change wiki">
            <a:extLst>
              <a:ext uri="{FF2B5EF4-FFF2-40B4-BE49-F238E27FC236}">
                <a16:creationId xmlns:a16="http://schemas.microsoft.com/office/drawing/2014/main" id="{90B0422E-BE9D-4B08-8074-D35EF483F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677" y="1319213"/>
            <a:ext cx="2600325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974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52A04-3136-4F15-BF1F-6D9A3D45A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81C2D-7AB8-40C0-B60A-5781B8454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Elisabeth Kubler-Ross’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She proposed a model featuring the five-stages of grief, which she observed to be generally universal when persons are experiencing near death situations.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Her model is generally referenced through the acronym DABDA which stands for the initial of each stage.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76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06F46-2B3B-4122-B1C1-8A71E72C6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3C263-0971-4A34-B5CF-89EAC9D08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24675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Elisabeth Kubler-Ross’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Stage 1: Denial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The diagnosis is seen as mistaken – this is not happening to 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Ex. Steve Jobs when diagnosed with pancreatic cancer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31726D-4644-4BF0-A564-A565DB2A3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025" y="1825625"/>
            <a:ext cx="2232959" cy="337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372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44A2-FB8E-4C17-ADC6-1489D5B15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B860B-7E5C-4301-93EE-884F71DE7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4360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Elisabeth Kubler-Ross’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Stage 2: Anger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Frustration then ensues – why me? Why would this happen?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1DFE82-C213-4896-B599-947781B02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125" y="1520825"/>
            <a:ext cx="3272155" cy="338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62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6532B-C183-432D-BF2A-96F36691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64BC3-4F8B-4104-8992-28BACC109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3895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Elisabeth Kubler-Ross’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Stage 3: Bargaining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Persons then tend to switch to bargaining or negotiation to avoid the unwanted consequence.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I can be a better person if I get better…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F3D959-3FAD-4DD5-81ED-ECDFB1AC6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0100" y="1428750"/>
            <a:ext cx="2453725" cy="352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70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DE3F2-9394-471A-A9E4-CFA435D40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804B0-AA54-420E-A6DF-EBEA6CE43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5075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Elisabeth Kubler-Ross’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Stage 4: Depression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The reality sinks in and persons may start avoiding social interactions and seek isolation.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“Nothing matters as I am going to die”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3644E2-BB70-447E-B967-F8A8026C9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460" y="1825625"/>
            <a:ext cx="2079337" cy="316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25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7274B-7E64-4E1E-8C31-BCA3B5FB3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231C6-ABE1-4044-AB63-0F712C098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53150" cy="435133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Elisabeth Kubler-Ross’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Stage 5: Acceptance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Calm sets in, and individuals may look retrospectively at their lives in an emotionally controller manner.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“It’s going to be OK”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3B574F-3CE0-4A2E-B01B-82D2046FE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0" y="1595438"/>
            <a:ext cx="30003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73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4A02F-A1B1-4B02-A193-711B33E8C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71A2A-3303-4502-9145-397AE0E0F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Elisabeth Kubler-Ross’ Model of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The cycle can be observed in a myriad of real-life situations.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With minor changes, this model has been used to review different aspects of organisational behaviour, from collective lay-offs, individual terminations, as well as individual responses to change.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566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3751-1DC1-43E7-AA81-E9D76FB6A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5F58EB-FCB5-45DD-808F-7F3B1947B7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0156"/>
          <a:stretch/>
        </p:blipFill>
        <p:spPr>
          <a:xfrm>
            <a:off x="3271521" y="2070578"/>
            <a:ext cx="6249352" cy="390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534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4BEB-E1C7-4B92-A6FE-408C6EF9B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671C-0F34-4082-A55B-4A92254EA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What are the common characteristics in the change models?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What are the differences in the change models?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In your opinion which model best sums up organisational change?</a:t>
            </a:r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6274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56092"/>
            <a:ext cx="12192000" cy="87140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2729" y="343908"/>
            <a:ext cx="48655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00" dirty="0">
                <a:solidFill>
                  <a:schemeClr val="bg1"/>
                </a:solidFill>
              </a:rPr>
              <a:t>The Role of Leadership in Change</a:t>
            </a:r>
          </a:p>
        </p:txBody>
      </p:sp>
    </p:spTree>
    <p:extLst>
      <p:ext uri="{BB962C8B-B14F-4D97-AF65-F5344CB8AC3E}">
        <p14:creationId xmlns:p14="http://schemas.microsoft.com/office/powerpoint/2010/main" val="2399354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1DA55-50B2-47BA-BC28-621D4B317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Leadership in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A6674-9CEC-49B3-9D89-29E39531C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72225" cy="4351338"/>
          </a:xfrm>
        </p:spPr>
        <p:txBody>
          <a:bodyPr/>
          <a:lstStyle/>
          <a:p>
            <a:r>
              <a:rPr lang="en-US" dirty="0"/>
              <a:t>Transactional and Transformational Leadership</a:t>
            </a:r>
          </a:p>
          <a:p>
            <a:endParaRPr lang="en-US" dirty="0"/>
          </a:p>
          <a:p>
            <a:r>
              <a:rPr lang="en-US" dirty="0"/>
              <a:t>Some researchers sought to differentiate between transactional leadership and transformational leadership.</a:t>
            </a:r>
          </a:p>
          <a:p>
            <a:r>
              <a:rPr lang="en-US" dirty="0"/>
              <a:t>Significant field in this dichotomy were carried out by James McGregor Burns and Bernard Bass.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A48306-C17B-494C-B440-C34AA41C3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588" y="1793877"/>
            <a:ext cx="2085383" cy="19973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D9F76A-65E2-4C35-970E-F9BDF79053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6"/>
          <a:stretch/>
        </p:blipFill>
        <p:spPr>
          <a:xfrm>
            <a:off x="8189587" y="4114800"/>
            <a:ext cx="2085383" cy="184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584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1DA55-50B2-47BA-BC28-621D4B317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Leadership in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A6674-9CEC-49B3-9D89-29E39531C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b="1" dirty="0"/>
              <a:t>Transactional leadership </a:t>
            </a:r>
            <a:r>
              <a:rPr lang="en-GB" dirty="0"/>
              <a:t>is also known as managerial leadership, focuses on supervision, organization, and performance; transactional leadership is a style of leadership in which leaders promote compliance by followers through both rewards and punishments.</a:t>
            </a:r>
          </a:p>
          <a:p>
            <a:endParaRPr lang="en-US" dirty="0"/>
          </a:p>
          <a:p>
            <a:r>
              <a:rPr lang="en-GB" b="1" dirty="0"/>
              <a:t>Transformational leadership</a:t>
            </a:r>
            <a:r>
              <a:rPr lang="en-GB" dirty="0"/>
              <a:t> is a style of leadership where a leader works with subordinates to identify needed change, creating a vision to guide the change through inspiration, and executing the change in tandem with committed members of a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2903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1DA55-50B2-47BA-BC28-621D4B317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Leadership in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A6674-9CEC-49B3-9D89-29E39531C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/>
              <a:t>Transformational leaders look into:</a:t>
            </a:r>
          </a:p>
          <a:p>
            <a:pPr algn="just">
              <a:defRPr/>
            </a:pPr>
            <a:endParaRPr lang="en-GB" dirty="0"/>
          </a:p>
          <a:p>
            <a:r>
              <a:rPr lang="en-GB" dirty="0"/>
              <a:t>Emphasizing intrinsic motivation and positive development of followers</a:t>
            </a:r>
          </a:p>
          <a:p>
            <a:r>
              <a:rPr lang="en-GB" dirty="0"/>
              <a:t>Raising awareness of moral standards</a:t>
            </a:r>
          </a:p>
          <a:p>
            <a:r>
              <a:rPr lang="en-GB" dirty="0"/>
              <a:t>Highlighting important priorities</a:t>
            </a:r>
          </a:p>
          <a:p>
            <a:r>
              <a:rPr lang="en-GB" dirty="0"/>
              <a:t>Fostering higher moral maturity in followers</a:t>
            </a:r>
          </a:p>
          <a:p>
            <a:r>
              <a:rPr lang="en-GB" dirty="0"/>
              <a:t>Creating an ethical climate (share values, high ethical standards)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3631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1DA55-50B2-47BA-BC28-621D4B317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Leadership in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A6674-9CEC-49B3-9D89-29E39531C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/>
              <a:t>Transformational leaders look into:</a:t>
            </a:r>
          </a:p>
          <a:p>
            <a:pPr algn="just">
              <a:defRPr/>
            </a:pPr>
            <a:endParaRPr lang="en-GB" dirty="0"/>
          </a:p>
          <a:p>
            <a:r>
              <a:rPr lang="en-GB" dirty="0"/>
              <a:t>Promoting cooperation and harmony</a:t>
            </a:r>
          </a:p>
          <a:p>
            <a:r>
              <a:rPr lang="en-GB" dirty="0"/>
              <a:t>Using authentic, consistent means</a:t>
            </a:r>
          </a:p>
          <a:p>
            <a:r>
              <a:rPr lang="en-GB" dirty="0"/>
              <a:t>Using persuasive appeals based on reason</a:t>
            </a:r>
          </a:p>
          <a:p>
            <a:r>
              <a:rPr lang="en-GB" dirty="0"/>
              <a:t>Providing individual coaching and mentoring for followers</a:t>
            </a:r>
          </a:p>
          <a:p>
            <a:r>
              <a:rPr lang="en-GB" dirty="0"/>
              <a:t>Appealing to the ideals of followers</a:t>
            </a:r>
          </a:p>
          <a:p>
            <a:r>
              <a:rPr lang="en-GB" dirty="0"/>
              <a:t>Allowing freedom of choice for followers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2283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1DA55-50B2-47BA-BC28-621D4B317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Leadership in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A6674-9CEC-49B3-9D89-29E39531C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1164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Transactional Leadership brings about change through planning, organization, distribution of work and monitoring of performance.</a:t>
            </a:r>
          </a:p>
          <a:p>
            <a:endParaRPr lang="en-US" dirty="0"/>
          </a:p>
          <a:p>
            <a:r>
              <a:rPr lang="en-US" dirty="0"/>
              <a:t>Transformational leadership brings about change through the setting up of a vision, purpose, and the creation of a coalition working towards the achievement of the results.</a:t>
            </a:r>
          </a:p>
          <a:p>
            <a:endParaRPr lang="en-US" dirty="0"/>
          </a:p>
          <a:p>
            <a:r>
              <a:rPr lang="en-US" dirty="0"/>
              <a:t>There is no necessarily universal right way of approaching change, but rather approaches that hold different value under different circumstances. </a:t>
            </a:r>
          </a:p>
        </p:txBody>
      </p:sp>
    </p:spTree>
    <p:extLst>
      <p:ext uri="{BB962C8B-B14F-4D97-AF65-F5344CB8AC3E}">
        <p14:creationId xmlns:p14="http://schemas.microsoft.com/office/powerpoint/2010/main" val="16880081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034C9-484B-4E6F-94FA-9BAD73ABD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A5C16-8B5D-4BF1-9F6A-E9C74F1E1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AB61C8-6271-4572-8A09-97B4AF61E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" y="-9190"/>
            <a:ext cx="9956800" cy="68763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03BACA-0A49-4FA1-ABEC-2CBA78C0C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1" y="-9190"/>
            <a:ext cx="1219200" cy="68671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E6C39F-F130-49C0-BC5F-28D79C08F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22400" cy="68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21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1385</Words>
  <Application>Microsoft Office PowerPoint</Application>
  <PresentationFormat>Widescreen</PresentationFormat>
  <Paragraphs>202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Calibri Light</vt:lpstr>
      <vt:lpstr>Myriad Pro</vt:lpstr>
      <vt:lpstr>Poppins</vt:lpstr>
      <vt:lpstr>Office Theme</vt:lpstr>
      <vt:lpstr>Introduction to Organisational Change and Development</vt:lpstr>
      <vt:lpstr>Session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Understanding Change</vt:lpstr>
      <vt:lpstr>Understanding Change</vt:lpstr>
      <vt:lpstr>Understanding Change</vt:lpstr>
      <vt:lpstr>PowerPoint Presentation</vt:lpstr>
      <vt:lpstr>Models of Change</vt:lpstr>
      <vt:lpstr>Models of Change</vt:lpstr>
      <vt:lpstr>Models for Change </vt:lpstr>
      <vt:lpstr>Models of Change</vt:lpstr>
      <vt:lpstr>Models of Change</vt:lpstr>
      <vt:lpstr>Models of Change</vt:lpstr>
      <vt:lpstr>Models of Change</vt:lpstr>
      <vt:lpstr>Models of Change</vt:lpstr>
      <vt:lpstr>Models of Change</vt:lpstr>
      <vt:lpstr>Models of Change</vt:lpstr>
      <vt:lpstr>Models of Change </vt:lpstr>
      <vt:lpstr>Models of Change</vt:lpstr>
      <vt:lpstr>Models of Change </vt:lpstr>
      <vt:lpstr>Models of Change</vt:lpstr>
      <vt:lpstr>Models of Change </vt:lpstr>
      <vt:lpstr>Models of Change</vt:lpstr>
      <vt:lpstr>Models of Change</vt:lpstr>
      <vt:lpstr>Models of Change</vt:lpstr>
      <vt:lpstr>Models of Change</vt:lpstr>
      <vt:lpstr>Models of Change</vt:lpstr>
      <vt:lpstr>Models of Change</vt:lpstr>
      <vt:lpstr>Models of Change</vt:lpstr>
      <vt:lpstr>Models of Change</vt:lpstr>
      <vt:lpstr>Models of Change</vt:lpstr>
      <vt:lpstr>PowerPoint Presentation</vt:lpstr>
      <vt:lpstr>The Role of Leadership in Change</vt:lpstr>
      <vt:lpstr>The Role of Leadership in Change</vt:lpstr>
      <vt:lpstr>The Role of Leadership in Change</vt:lpstr>
      <vt:lpstr>The Role of Leadership in Change</vt:lpstr>
      <vt:lpstr>The Role of Leadership in Change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Advisory 21</dc:creator>
  <cp:lastModifiedBy>Calvin Cassar</cp:lastModifiedBy>
  <cp:revision>4</cp:revision>
  <dcterms:created xsi:type="dcterms:W3CDTF">2021-04-15T07:31:12Z</dcterms:created>
  <dcterms:modified xsi:type="dcterms:W3CDTF">2021-11-07T21:53:45Z</dcterms:modified>
</cp:coreProperties>
</file>